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70" r:id="rId3"/>
    <p:sldId id="262" r:id="rId4"/>
    <p:sldId id="265" r:id="rId5"/>
    <p:sldId id="263" r:id="rId6"/>
    <p:sldId id="257" r:id="rId7"/>
    <p:sldId id="258" r:id="rId8"/>
    <p:sldId id="259" r:id="rId9"/>
    <p:sldId id="261" r:id="rId10"/>
    <p:sldId id="266" r:id="rId11"/>
    <p:sldId id="267" r:id="rId12"/>
    <p:sldId id="268" r:id="rId13"/>
    <p:sldId id="260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1/5/2016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1/5/2016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1/5/2016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1/5/2016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1/5/2016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1/5/2016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1/5/2016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1/5/2016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1/5/2016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1/5/2016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1/5/2016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1/5/2016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1.jp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MHS French Immersion TRIP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b="1" u="sng" dirty="0" smtClean="0"/>
              <a:t>February 5 - February 20, 2016</a:t>
            </a:r>
            <a:endParaRPr lang="en-US" sz="2400" b="1" u="sng" dirty="0"/>
          </a:p>
        </p:txBody>
      </p:sp>
    </p:spTree>
    <p:extLst>
      <p:ext uri="{BB962C8B-B14F-4D97-AF65-F5344CB8AC3E}">
        <p14:creationId xmlns:p14="http://schemas.microsoft.com/office/powerpoint/2010/main" val="1921569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981262"/>
          </a:xfrm>
          <a:ln w="76200">
            <a:solidFill>
              <a:schemeClr val="bg1">
                <a:lumMod val="85000"/>
              </a:schemeClr>
            </a:solidFill>
          </a:ln>
        </p:spPr>
        <p:txBody>
          <a:bodyPr>
            <a:noAutofit/>
          </a:bodyPr>
          <a:lstStyle/>
          <a:p>
            <a:r>
              <a:rPr lang="en-US" sz="4000" dirty="0" smtClean="0">
                <a:latin typeface="Calibri" panose="020F0502020204030204" pitchFamily="34" charset="0"/>
              </a:rPr>
              <a:t>Lycée Saint Pierre</a:t>
            </a:r>
            <a:endParaRPr lang="en-US" sz="4000" dirty="0">
              <a:latin typeface="Calibri" panose="020F0502020204030204" pitchFamily="34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299" y="519653"/>
            <a:ext cx="4708625" cy="3369767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498500"/>
            <a:ext cx="2430780" cy="3644723"/>
          </a:xfrm>
        </p:spPr>
        <p:txBody>
          <a:bodyPr/>
          <a:lstStyle/>
          <a:p>
            <a:endParaRPr lang="fr-FR" sz="2000" b="1" dirty="0" smtClean="0"/>
          </a:p>
          <a:p>
            <a:r>
              <a:rPr lang="fr-FR" sz="2000" b="1" dirty="0" err="1" smtClean="0"/>
              <a:t>Address</a:t>
            </a:r>
            <a:r>
              <a:rPr lang="fr-FR" sz="2000" b="1" dirty="0"/>
              <a:t>: </a:t>
            </a:r>
            <a:r>
              <a:rPr lang="fr-FR" sz="2000" dirty="0"/>
              <a:t>7 Rue Villeneuve, 01000 Bourg-en-Bresse, France</a:t>
            </a:r>
          </a:p>
          <a:p>
            <a:r>
              <a:rPr lang="fr-FR" sz="2000" b="1" dirty="0"/>
              <a:t>Phone:</a:t>
            </a:r>
            <a:r>
              <a:rPr lang="fr-FR" sz="2000" dirty="0"/>
              <a:t>+33 4 74 32 10 90</a:t>
            </a:r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89" y="3481320"/>
            <a:ext cx="428625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704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2087727"/>
          </a:xfrm>
          <a:solidFill>
            <a:schemeClr val="bg1"/>
          </a:solidFill>
          <a:ln w="76200">
            <a:solidFill>
              <a:srgbClr val="00B0F0"/>
            </a:solidFill>
          </a:ln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Saturday</a:t>
            </a:r>
            <a:r>
              <a:rPr lang="en-US" b="1" dirty="0"/>
              <a:t>, February 13, 2016 through Wednesday, February 17, 2016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3168203"/>
            <a:ext cx="10058400" cy="2866836"/>
          </a:xfrm>
          <a:ln w="76200">
            <a:solidFill>
              <a:srgbClr val="00B0F0"/>
            </a:solidFill>
          </a:ln>
        </p:spPr>
        <p:txBody>
          <a:bodyPr/>
          <a:lstStyle/>
          <a:p>
            <a:pPr marL="0" indent="0">
              <a:buNone/>
            </a:pPr>
            <a:endParaRPr lang="en-US" sz="40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4000" dirty="0"/>
              <a:t>	Language and Cultural Immersion </a:t>
            </a:r>
            <a:r>
              <a:rPr lang="en-US" sz="4000" dirty="0" smtClean="0"/>
              <a:t>	on holiday with </a:t>
            </a:r>
            <a:r>
              <a:rPr lang="en-US" sz="4000" dirty="0"/>
              <a:t>host families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4000" dirty="0"/>
              <a:t>	Farewell Party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94249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830150"/>
          </a:xfrm>
          <a:solidFill>
            <a:schemeClr val="bg1"/>
          </a:solidFill>
          <a:ln w="76200">
            <a:solidFill>
              <a:srgbClr val="00B0F0"/>
            </a:solidFill>
          </a:ln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Thursday</a:t>
            </a:r>
            <a:r>
              <a:rPr lang="en-US" b="1" dirty="0"/>
              <a:t>, February 18 through Friday, February 19, 2016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3000776"/>
            <a:ext cx="10058400" cy="3034263"/>
          </a:xfrm>
          <a:ln w="76200">
            <a:solidFill>
              <a:srgbClr val="00B0F0"/>
            </a:solidFill>
          </a:ln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	</a:t>
            </a:r>
            <a:r>
              <a:rPr lang="en-US" sz="2000" dirty="0"/>
              <a:t>Depart from Bourg en Bresse train station Lyria # 9760 – 7:36 AM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/>
              <a:t>	</a:t>
            </a:r>
            <a:r>
              <a:rPr lang="fr-FR" sz="2000" dirty="0"/>
              <a:t>Arrive Paris Gare de Lyon – 9:27 AM</a:t>
            </a:r>
            <a:endParaRPr lang="en-US" sz="2000" dirty="0"/>
          </a:p>
          <a:p>
            <a:pPr>
              <a:buFont typeface="Wingdings" panose="05000000000000000000" pitchFamily="2" charset="2"/>
              <a:buChar char="Ø"/>
            </a:pPr>
            <a:r>
              <a:rPr lang="fr-FR" sz="2000" dirty="0"/>
              <a:t>	Tour of Paris </a:t>
            </a:r>
            <a:r>
              <a:rPr lang="fr-FR" sz="2000" dirty="0" smtClean="0"/>
              <a:t>–  </a:t>
            </a:r>
            <a:r>
              <a:rPr lang="fr-FR" sz="2000" dirty="0"/>
              <a:t>Seine River Tour, Eiffel Tower, L’Arc du Triomphe, </a:t>
            </a:r>
            <a:r>
              <a:rPr lang="fr-FR" sz="2000" dirty="0" smtClean="0"/>
              <a:t>	Champs Élysées</a:t>
            </a:r>
            <a:r>
              <a:rPr lang="fr-FR" sz="2000" dirty="0"/>
              <a:t>, </a:t>
            </a:r>
            <a:r>
              <a:rPr lang="fr-FR" sz="2000" dirty="0" smtClean="0"/>
              <a:t> </a:t>
            </a:r>
            <a:r>
              <a:rPr lang="fr-FR" sz="2000" dirty="0"/>
              <a:t>Louvre, Musée d’Orsay, Notre Dame, Quartier Latin, </a:t>
            </a:r>
            <a:r>
              <a:rPr lang="fr-FR" sz="2000" dirty="0" smtClean="0"/>
              <a:t>	Sacré Cœur</a:t>
            </a:r>
            <a:r>
              <a:rPr lang="fr-FR" sz="2000" dirty="0"/>
              <a:t>, and </a:t>
            </a:r>
            <a:r>
              <a:rPr lang="fr-FR" sz="2000" dirty="0" smtClean="0"/>
              <a:t>more!</a:t>
            </a:r>
            <a:endParaRPr lang="en-US" sz="2000" dirty="0"/>
          </a:p>
          <a:p>
            <a:pPr>
              <a:buFont typeface="Wingdings" panose="05000000000000000000" pitchFamily="2" charset="2"/>
              <a:buChar char="Ø"/>
            </a:pPr>
            <a:r>
              <a:rPr lang="fr-FR" sz="2000" dirty="0"/>
              <a:t>	</a:t>
            </a:r>
            <a:r>
              <a:rPr lang="en-US" sz="2000" dirty="0"/>
              <a:t>Two night Hotel stay at Hotel au Royal Cardinal  (1 Rue des </a:t>
            </a:r>
            <a:r>
              <a:rPr lang="en-US" sz="2000" dirty="0">
                <a:latin typeface="Calibri" panose="020F0502020204030204" pitchFamily="34" charset="0"/>
              </a:rPr>
              <a:t>É</a:t>
            </a:r>
            <a:r>
              <a:rPr lang="en-US" sz="2000" dirty="0" smtClean="0"/>
              <a:t>coles</a:t>
            </a:r>
            <a:r>
              <a:rPr lang="en-US" sz="2000" dirty="0"/>
              <a:t>, 75005 </a:t>
            </a:r>
            <a:r>
              <a:rPr lang="en-US" sz="2000" dirty="0" smtClean="0"/>
              <a:t>	Paris</a:t>
            </a:r>
            <a:r>
              <a:rPr lang="en-US" sz="2000" dirty="0"/>
              <a:t>, </a:t>
            </a:r>
            <a:r>
              <a:rPr lang="en-US" sz="2000" dirty="0" smtClean="0"/>
              <a:t>France … Ph</a:t>
            </a:r>
            <a:r>
              <a:rPr lang="en-US" sz="2000" dirty="0"/>
              <a:t>: +33 1 43 26 83 64</a:t>
            </a:r>
            <a:r>
              <a:rPr lang="en-US" dirty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1667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57150">
            <a:solidFill>
              <a:schemeClr val="bg1">
                <a:lumMod val="75000"/>
              </a:schemeClr>
            </a:solidFill>
          </a:ln>
        </p:spPr>
        <p:txBody>
          <a:bodyPr/>
          <a:lstStyle/>
          <a:p>
            <a:r>
              <a:rPr lang="en-US" dirty="0" smtClean="0"/>
              <a:t>H</a:t>
            </a:r>
            <a:r>
              <a:rPr lang="en-US" dirty="0" smtClean="0">
                <a:latin typeface="Calibri" panose="020F0502020204030204" pitchFamily="34" charset="0"/>
              </a:rPr>
              <a:t>ô</a:t>
            </a:r>
            <a:r>
              <a:rPr lang="en-US" dirty="0" smtClean="0"/>
              <a:t>tel Royal Cardinal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792" y="1081825"/>
            <a:ext cx="7675808" cy="4855336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endParaRPr lang="en-US" sz="1800" dirty="0" smtClean="0"/>
          </a:p>
          <a:p>
            <a:r>
              <a:rPr lang="en-US" sz="1800" dirty="0" smtClean="0"/>
              <a:t>Located in the Latin Quarter, the Hotel Royal Cardinal is a 5 minute walk from the metro; therefore, affording easy access to most of the tourist attractions in Paris.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618662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  <a:ln w="76200">
            <a:solidFill>
              <a:srgbClr val="00B0F0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5400" dirty="0" smtClean="0"/>
              <a:t>Final Week Assignment!!!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382592"/>
            <a:ext cx="10058400" cy="3652448"/>
          </a:xfrm>
          <a:ln w="76200">
            <a:solidFill>
              <a:srgbClr val="00B0F0"/>
            </a:solidFill>
          </a:ln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000" dirty="0"/>
              <a:t>Make sure you have spoken to all of your teachers to secure assignments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/>
              <a:t>Photocopy as much as you can so you do not have to bring too many books with you!!!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0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/>
              <a:t>Pack as light as possible – remember gifts for family, mini-umbrella, camera </a:t>
            </a:r>
            <a:r>
              <a:rPr lang="en-US" sz="2000" dirty="0" smtClean="0"/>
              <a:t> </a:t>
            </a:r>
            <a:r>
              <a:rPr lang="en-US" sz="2000" dirty="0"/>
              <a:t>– bring your passport and your school ID with you </a:t>
            </a:r>
            <a:r>
              <a:rPr lang="en-US" sz="2000" dirty="0" smtClean="0"/>
              <a:t>for discounts!!!</a:t>
            </a:r>
            <a:endParaRPr lang="en-US" sz="20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2000" dirty="0"/>
              <a:t>Don’t pack money in your checked luggage – keep it with you! Pack an extra change of clothes – shirt and underwear at least!!!  in your on-board bag.</a:t>
            </a:r>
          </a:p>
          <a:p>
            <a:endParaRPr lang="en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43694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  <a:ln w="76200">
            <a:solidFill>
              <a:srgbClr val="00B0F0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8800" dirty="0" smtClean="0"/>
              <a:t>Agenda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331076"/>
            <a:ext cx="10058400" cy="3703964"/>
          </a:xfrm>
          <a:ln w="76200">
            <a:solidFill>
              <a:srgbClr val="00B0F0"/>
            </a:solidFill>
          </a:ln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4000" dirty="0" smtClean="0"/>
              <a:t>Introduction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4000" dirty="0" smtClean="0"/>
              <a:t>Itinerary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4000" dirty="0" smtClean="0"/>
              <a:t>How to pack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4000" dirty="0" smtClean="0"/>
              <a:t>Insurance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4000" dirty="0" smtClean="0"/>
              <a:t>Q &amp; A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52795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  <a:ln w="76200"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n-US" sz="6700" b="1" dirty="0" smtClean="0"/>
              <a:t/>
            </a:r>
            <a:br>
              <a:rPr lang="en-US" sz="6700" b="1" dirty="0" smtClean="0"/>
            </a:br>
            <a:r>
              <a:rPr lang="en-US" sz="6700" b="1" dirty="0" smtClean="0"/>
              <a:t>Friday</a:t>
            </a:r>
            <a:r>
              <a:rPr lang="en-US" sz="6700" b="1" dirty="0"/>
              <a:t>, February 05, 2016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296303"/>
            <a:ext cx="10058400" cy="3931920"/>
          </a:xfrm>
          <a:ln w="76200">
            <a:solidFill>
              <a:srgbClr val="00B0F0"/>
            </a:solidFill>
          </a:ln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	</a:t>
            </a:r>
            <a:r>
              <a:rPr lang="en-US" sz="2800" dirty="0" smtClean="0"/>
              <a:t>Leave </a:t>
            </a:r>
            <a:r>
              <a:rPr lang="en-US" sz="2800" dirty="0"/>
              <a:t>MSH at 1:30 (after 6</a:t>
            </a:r>
            <a:r>
              <a:rPr lang="en-US" sz="2800" baseline="30000" dirty="0"/>
              <a:t>th</a:t>
            </a:r>
            <a:r>
              <a:rPr lang="en-US" sz="2800" dirty="0"/>
              <a:t> Period) – Metz </a:t>
            </a:r>
            <a:r>
              <a:rPr lang="en-US" sz="2800" dirty="0" smtClean="0"/>
              <a:t>	Transportation </a:t>
            </a:r>
            <a:r>
              <a:rPr lang="en-US" sz="2800" dirty="0"/>
              <a:t>from Main Lobby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	Leave Philadelphia – American Airlines # 564 – </a:t>
            </a:r>
            <a:r>
              <a:rPr lang="en-US" sz="2800" dirty="0" smtClean="0"/>
              <a:t>	Departure </a:t>
            </a:r>
            <a:r>
              <a:rPr lang="en-US" sz="2800" dirty="0"/>
              <a:t>6:30 PM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	Arrive at 2PM in Lyon  (Part </a:t>
            </a:r>
            <a:r>
              <a:rPr lang="en-US" sz="2800" dirty="0" err="1"/>
              <a:t>Dieu</a:t>
            </a:r>
            <a:r>
              <a:rPr lang="en-US" sz="2800" dirty="0"/>
              <a:t> train station)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/>
              <a:t>	Students go directly  to exchange family home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4252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73487"/>
            <a:ext cx="10058400" cy="1571223"/>
          </a:xfrm>
          <a:solidFill>
            <a:schemeClr val="bg1"/>
          </a:solidFill>
          <a:ln w="76200">
            <a:solidFill>
              <a:srgbClr val="00B0F0"/>
            </a:solidFill>
          </a:ln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Monday</a:t>
            </a:r>
            <a:r>
              <a:rPr lang="en-US" b="1" dirty="0"/>
              <a:t>, February 08 </a:t>
            </a:r>
            <a:r>
              <a:rPr lang="en-US" b="1" dirty="0" smtClean="0"/>
              <a:t>through  </a:t>
            </a:r>
            <a:r>
              <a:rPr lang="en-US" b="1" dirty="0"/>
              <a:t>Friday, February 12, 2016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253802"/>
            <a:ext cx="10058400" cy="3781237"/>
          </a:xfrm>
          <a:ln w="76200">
            <a:solidFill>
              <a:srgbClr val="00B0F0"/>
            </a:solidFill>
          </a:ln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200" dirty="0" smtClean="0"/>
              <a:t>     Welcome </a:t>
            </a:r>
            <a:r>
              <a:rPr lang="en-US" sz="3200" dirty="0"/>
              <a:t>Breakfast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/>
              <a:t>	</a:t>
            </a:r>
            <a:r>
              <a:rPr lang="en-US" sz="3200" dirty="0" smtClean="0"/>
              <a:t>Izieu Orphanage</a:t>
            </a:r>
            <a:endParaRPr lang="en-US" sz="3200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/>
              <a:t>	</a:t>
            </a:r>
            <a:r>
              <a:rPr lang="en-US" sz="3200" dirty="0" smtClean="0"/>
              <a:t>Tour </a:t>
            </a:r>
            <a:r>
              <a:rPr lang="en-US" sz="3200" dirty="0"/>
              <a:t>of Lyon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/>
              <a:t>	</a:t>
            </a:r>
            <a:r>
              <a:rPr lang="en-US" sz="3200" dirty="0" smtClean="0"/>
              <a:t>Brou Monastery </a:t>
            </a:r>
            <a:r>
              <a:rPr lang="en-US" sz="3200" dirty="0"/>
              <a:t>in Bourg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/>
              <a:t>	M</a:t>
            </a:r>
            <a:r>
              <a:rPr lang="en-US" sz="3200" dirty="0" smtClean="0"/>
              <a:t>edieval </a:t>
            </a:r>
            <a:r>
              <a:rPr lang="en-US" sz="3200" dirty="0"/>
              <a:t>town of Pérouges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/>
              <a:t>	</a:t>
            </a:r>
            <a:r>
              <a:rPr lang="fr-FR" sz="3200" dirty="0"/>
              <a:t>C</a:t>
            </a:r>
            <a:r>
              <a:rPr lang="fr-FR" sz="3200" dirty="0" smtClean="0"/>
              <a:t>lasses </a:t>
            </a:r>
            <a:r>
              <a:rPr lang="fr-FR" sz="3200" dirty="0"/>
              <a:t>at Lycée</a:t>
            </a:r>
            <a:r>
              <a:rPr lang="en-US" sz="3200" dirty="0"/>
              <a:t> Saint Pierre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6847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425003"/>
            <a:ext cx="10058400" cy="2047741"/>
          </a:xfrm>
          <a:solidFill>
            <a:schemeClr val="bg1"/>
          </a:solidFill>
          <a:ln w="76200">
            <a:solidFill>
              <a:srgbClr val="00B0F0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Saturday</a:t>
            </a:r>
            <a:r>
              <a:rPr lang="en-US" b="1" dirty="0"/>
              <a:t>, February 06 and  Sunday, February 07, 2016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2756079"/>
            <a:ext cx="10058400" cy="3541690"/>
          </a:xfrm>
          <a:ln w="76200">
            <a:solidFill>
              <a:srgbClr val="00B0F0"/>
            </a:solidFill>
          </a:ln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	</a:t>
            </a:r>
            <a:r>
              <a:rPr lang="fr-FR" sz="3200" dirty="0"/>
              <a:t>Arrive Charles de Gaulle Airport – 7 :55AM</a:t>
            </a:r>
            <a:endParaRPr lang="en-US" sz="3200" dirty="0"/>
          </a:p>
          <a:p>
            <a:pPr>
              <a:buFont typeface="Wingdings" panose="05000000000000000000" pitchFamily="2" charset="2"/>
              <a:buChar char="Ø"/>
            </a:pPr>
            <a:r>
              <a:rPr lang="fr-FR" sz="3200" dirty="0"/>
              <a:t>	Depart Charles de Gaulle TGV #5164 for Lyon </a:t>
            </a:r>
            <a:r>
              <a:rPr lang="fr-FR" sz="3200" dirty="0" smtClean="0"/>
              <a:t>	Part </a:t>
            </a:r>
            <a:r>
              <a:rPr lang="fr-FR" sz="3200" dirty="0"/>
              <a:t>Dieu – 1 :58 PM	</a:t>
            </a:r>
            <a:endParaRPr lang="en-US" sz="3200" dirty="0"/>
          </a:p>
          <a:p>
            <a:pPr>
              <a:buFont typeface="Wingdings" panose="05000000000000000000" pitchFamily="2" charset="2"/>
              <a:buChar char="Ø"/>
            </a:pPr>
            <a:r>
              <a:rPr lang="fr-FR" sz="3200" dirty="0"/>
              <a:t>	</a:t>
            </a:r>
            <a:r>
              <a:rPr lang="en-US" sz="3200" dirty="0"/>
              <a:t>Arrive Lyon – 4:00 PM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/>
              <a:t>	Weekend with families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0835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296400" y="437881"/>
            <a:ext cx="2430780" cy="1378039"/>
          </a:xfrm>
        </p:spPr>
        <p:txBody>
          <a:bodyPr>
            <a:normAutofit/>
          </a:bodyPr>
          <a:lstStyle/>
          <a:p>
            <a:r>
              <a:rPr lang="en-US" sz="8000" dirty="0" smtClean="0"/>
              <a:t>Izieu</a:t>
            </a:r>
            <a:endParaRPr lang="en-US" sz="8000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9713" y="1403796"/>
            <a:ext cx="2884868" cy="2730321"/>
          </a:xfrm>
        </p:spPr>
      </p:pic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9296400" y="1622739"/>
            <a:ext cx="2430780" cy="4997002"/>
          </a:xfrm>
        </p:spPr>
        <p:txBody>
          <a:bodyPr>
            <a:noAutofit/>
          </a:bodyPr>
          <a:lstStyle/>
          <a:p>
            <a:r>
              <a:rPr lang="en-US" sz="1300" dirty="0" smtClean="0"/>
              <a:t>   </a:t>
            </a:r>
          </a:p>
          <a:p>
            <a:r>
              <a:rPr lang="en-US" sz="1300" dirty="0"/>
              <a:t> </a:t>
            </a:r>
            <a:r>
              <a:rPr lang="en-US" sz="1300" dirty="0" smtClean="0"/>
              <a:t>    Izieu </a:t>
            </a:r>
            <a:r>
              <a:rPr lang="en-US" sz="1300" dirty="0"/>
              <a:t>was the site of a Jewish orphanage during the Second World War. Most of the children </a:t>
            </a:r>
            <a:r>
              <a:rPr lang="en-US" sz="1300" dirty="0" smtClean="0"/>
              <a:t>were </a:t>
            </a:r>
            <a:r>
              <a:rPr lang="en-US" sz="1300" dirty="0"/>
              <a:t>sent purposely in the Savoy mountains which was then under Italian </a:t>
            </a:r>
            <a:r>
              <a:rPr lang="en-US" sz="1300" dirty="0" smtClean="0"/>
              <a:t>rule, and at that time less oppressive.   </a:t>
            </a:r>
          </a:p>
          <a:p>
            <a:r>
              <a:rPr lang="en-US" sz="1300" dirty="0" smtClean="0"/>
              <a:t>      On 6 </a:t>
            </a:r>
            <a:r>
              <a:rPr lang="en-US" sz="1300" dirty="0"/>
              <a:t>April 1944, three vehicles pulled up in front of the orphanage. The</a:t>
            </a:r>
            <a:r>
              <a:rPr lang="en-US" sz="1300" dirty="0">
                <a:solidFill>
                  <a:schemeClr val="bg1"/>
                </a:solidFill>
              </a:rPr>
              <a:t> </a:t>
            </a:r>
            <a:r>
              <a:rPr lang="en-US" sz="1300" dirty="0" smtClean="0">
                <a:solidFill>
                  <a:schemeClr val="bg1"/>
                </a:solidFill>
              </a:rPr>
              <a:t>Gestapo</a:t>
            </a:r>
            <a:r>
              <a:rPr lang="en-US" sz="1300" dirty="0" smtClean="0"/>
              <a:t> </a:t>
            </a:r>
            <a:r>
              <a:rPr lang="en-US" sz="1300" dirty="0"/>
              <a:t>under the direction of the 'Butcher of Lyon' Klaus </a:t>
            </a:r>
            <a:r>
              <a:rPr lang="en-US" sz="1300" dirty="0" smtClean="0"/>
              <a:t>Barbie, </a:t>
            </a:r>
            <a:r>
              <a:rPr lang="en-US" sz="1300" dirty="0"/>
              <a:t>entered the orphanage and forcibly </a:t>
            </a:r>
            <a:r>
              <a:rPr lang="en-US" sz="1300" dirty="0" smtClean="0"/>
              <a:t>removed </a:t>
            </a:r>
            <a:r>
              <a:rPr lang="en-US" sz="1300" dirty="0"/>
              <a:t>forty-four children and their seven supervisors</a:t>
            </a:r>
            <a:r>
              <a:rPr lang="en-US" sz="1300" dirty="0" smtClean="0"/>
              <a:t>, and sent them to Auschwitz.  </a:t>
            </a:r>
            <a:endParaRPr lang="en-US" sz="13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155" y="607392"/>
            <a:ext cx="8036417" cy="5677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4882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57150">
            <a:solidFill>
              <a:schemeClr val="bg2">
                <a:lumMod val="90000"/>
              </a:schemeClr>
            </a:solidFill>
          </a:ln>
        </p:spPr>
        <p:txBody>
          <a:bodyPr/>
          <a:lstStyle/>
          <a:p>
            <a:r>
              <a:rPr lang="en-US" sz="3200" b="1" dirty="0"/>
              <a:t>PÉROUGES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434" y="685800"/>
            <a:ext cx="4083476" cy="2695978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endParaRPr lang="en-US" sz="1800" dirty="0"/>
          </a:p>
          <a:p>
            <a:r>
              <a:rPr lang="en-US" sz="1800" dirty="0" smtClean="0"/>
              <a:t>Pérouges </a:t>
            </a:r>
            <a:r>
              <a:rPr lang="en-US" sz="1800" dirty="0"/>
              <a:t>is a popular tourist </a:t>
            </a:r>
            <a:r>
              <a:rPr lang="en-US" sz="1800" dirty="0" smtClean="0"/>
              <a:t>attraction that is a restored medieval walled town, located  30 km northeast of Lyon. Today it is the home to approximately 500 residents. </a:t>
            </a:r>
          </a:p>
          <a:p>
            <a:endParaRPr lang="en-US" sz="1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9713" y="3760630"/>
            <a:ext cx="5100033" cy="248562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593" r="-934975"/>
          <a:stretch/>
        </p:blipFill>
        <p:spPr>
          <a:xfrm>
            <a:off x="2923504" y="2823359"/>
            <a:ext cx="2241494" cy="5584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1397" y="685800"/>
            <a:ext cx="3374264" cy="2695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4823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463640"/>
            <a:ext cx="2430780" cy="1378040"/>
          </a:xfrm>
        </p:spPr>
        <p:txBody>
          <a:bodyPr>
            <a:normAutofit/>
          </a:bodyPr>
          <a:lstStyle/>
          <a:p>
            <a:r>
              <a:rPr lang="en-US" sz="6600" u="sng" dirty="0" smtClean="0"/>
              <a:t>LYON</a:t>
            </a:r>
            <a:endParaRPr lang="en-US" sz="6600" u="sng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475" y="657225"/>
            <a:ext cx="3834283" cy="2575372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021983"/>
            <a:ext cx="2430780" cy="4239431"/>
          </a:xfrm>
        </p:spPr>
        <p:txBody>
          <a:bodyPr>
            <a:normAutofit/>
          </a:bodyPr>
          <a:lstStyle/>
          <a:p>
            <a:r>
              <a:rPr lang="en-US" dirty="0"/>
              <a:t>Lyon, a city in France’s Rhône-Alpes region, sits at the confluence of the Rhône and </a:t>
            </a:r>
            <a:r>
              <a:rPr lang="en-US" dirty="0" err="1"/>
              <a:t>Saône</a:t>
            </a:r>
            <a:r>
              <a:rPr lang="en-US" dirty="0"/>
              <a:t> rivers. Its city center reflects 2,000 years of history, with a Roman </a:t>
            </a:r>
            <a:r>
              <a:rPr lang="en-US" dirty="0" smtClean="0"/>
              <a:t>amphitheater, </a:t>
            </a:r>
            <a:r>
              <a:rPr lang="en-US" dirty="0"/>
              <a:t>medieval and Renaissance architecture in Vieux Lyon, and the modern, redeveloped Confluence </a:t>
            </a:r>
            <a:r>
              <a:rPr lang="en-US" dirty="0" smtClean="0"/>
              <a:t>district. It is the 3</a:t>
            </a:r>
            <a:r>
              <a:rPr lang="en-US" baseline="30000" dirty="0" smtClean="0"/>
              <a:t>rd</a:t>
            </a:r>
            <a:r>
              <a:rPr lang="en-US" dirty="0" smtClean="0"/>
              <a:t> largest city in France, but France’s  2</a:t>
            </a:r>
            <a:r>
              <a:rPr lang="en-US" baseline="30000" dirty="0" smtClean="0"/>
              <a:t>nd</a:t>
            </a:r>
            <a:r>
              <a:rPr lang="en-US" dirty="0" smtClean="0"/>
              <a:t> largest metropolitan area. It is considered the world  capital of gastronomy. 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8051" y="2446986"/>
            <a:ext cx="3503053" cy="261441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0186" y="3940935"/>
            <a:ext cx="3284113" cy="2320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1300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57150">
            <a:solidFill>
              <a:schemeClr val="bg1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en-US" sz="3200" dirty="0" smtClean="0"/>
              <a:t>BROU Monastery</a:t>
            </a:r>
            <a:br>
              <a:rPr lang="en-US" sz="3200" dirty="0" smtClean="0"/>
            </a:br>
            <a:endParaRPr lang="en-US" sz="32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0917" y="1171977"/>
            <a:ext cx="6284891" cy="4803820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4050406"/>
          </a:xfrm>
        </p:spPr>
        <p:txBody>
          <a:bodyPr>
            <a:noAutofit/>
          </a:bodyPr>
          <a:lstStyle/>
          <a:p>
            <a:r>
              <a:rPr lang="en-US" sz="1800" dirty="0"/>
              <a:t>The </a:t>
            </a:r>
            <a:r>
              <a:rPr lang="en-US" sz="1800" dirty="0" smtClean="0"/>
              <a:t>Gothic style church and monastery, located in Bourg en Bresse was </a:t>
            </a:r>
            <a:r>
              <a:rPr lang="en-US" sz="1800" dirty="0"/>
              <a:t>built </a:t>
            </a:r>
            <a:r>
              <a:rPr lang="en-US" sz="1800" dirty="0" smtClean="0"/>
              <a:t>in the 16</a:t>
            </a:r>
            <a:r>
              <a:rPr lang="en-US" sz="1800" baseline="30000" dirty="0" smtClean="0"/>
              <a:t>th</a:t>
            </a:r>
            <a:r>
              <a:rPr lang="en-US" sz="1800" dirty="0" smtClean="0"/>
              <a:t> century by Margaret of Austria, daughter of the Holy Roman Emperor Maximillian I.  The </a:t>
            </a:r>
            <a:r>
              <a:rPr lang="en-US" sz="1800" dirty="0"/>
              <a:t>tall roof is covered in </a:t>
            </a:r>
            <a:r>
              <a:rPr lang="en-US" sz="1800" dirty="0" smtClean="0"/>
              <a:t>colored</a:t>
            </a:r>
            <a:r>
              <a:rPr lang="en-US" sz="1800" dirty="0"/>
              <a:t>, glazed tiles.</a:t>
            </a:r>
          </a:p>
        </p:txBody>
      </p:sp>
    </p:spTree>
    <p:extLst>
      <p:ext uri="{BB962C8B-B14F-4D97-AF65-F5344CB8AC3E}">
        <p14:creationId xmlns:p14="http://schemas.microsoft.com/office/powerpoint/2010/main" val="831489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123</TotalTime>
  <Words>302</Words>
  <Application>Microsoft Office PowerPoint</Application>
  <PresentationFormat>Widescreen</PresentationFormat>
  <Paragraphs>59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Calibri</vt:lpstr>
      <vt:lpstr>Century Gothic</vt:lpstr>
      <vt:lpstr>Garamond</vt:lpstr>
      <vt:lpstr>Wingdings</vt:lpstr>
      <vt:lpstr>Savon</vt:lpstr>
      <vt:lpstr>MHS French Immersion TRIP</vt:lpstr>
      <vt:lpstr>Agenda</vt:lpstr>
      <vt:lpstr> Friday, February 05, 2016 </vt:lpstr>
      <vt:lpstr> Monday, February 08 through  Friday, February 12, 2016 </vt:lpstr>
      <vt:lpstr> Saturday, February 06 and  Sunday, February 07, 2016 </vt:lpstr>
      <vt:lpstr>Izieu</vt:lpstr>
      <vt:lpstr>PÉROUGES </vt:lpstr>
      <vt:lpstr>LYON</vt:lpstr>
      <vt:lpstr>BROU Monastery </vt:lpstr>
      <vt:lpstr>Lycée Saint Pierre</vt:lpstr>
      <vt:lpstr> Saturday, February 13, 2016 through Wednesday, February 17, 2016 </vt:lpstr>
      <vt:lpstr> Thursday, February 18 through Friday, February 19, 2016 </vt:lpstr>
      <vt:lpstr>Hôtel Royal Cardinal </vt:lpstr>
      <vt:lpstr>Final Week Assignment!!!</vt:lpstr>
    </vt:vector>
  </TitlesOfParts>
  <Company>Methacton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MHS French Immersion TRIP</dc:title>
  <dc:creator>Phelps, Mary</dc:creator>
  <cp:lastModifiedBy>Phelps, Mary</cp:lastModifiedBy>
  <cp:revision>17</cp:revision>
  <dcterms:created xsi:type="dcterms:W3CDTF">2015-12-29T16:43:35Z</dcterms:created>
  <dcterms:modified xsi:type="dcterms:W3CDTF">2016-01-05T20:25:00Z</dcterms:modified>
</cp:coreProperties>
</file>